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38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66320" autoAdjust="0"/>
  </p:normalViewPr>
  <p:slideViewPr>
    <p:cSldViewPr snapToGrid="0">
      <p:cViewPr varScale="1">
        <p:scale>
          <a:sx n="58" d="100"/>
          <a:sy n="58" d="100"/>
        </p:scale>
        <p:origin x="1101" y="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гибкой конфигурации программного комплекса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исследования быстродействия средств проектирования ПО были выбраны 3 алгоритма, на которых будут проводиться измерения.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Они</a:t>
            </a:r>
            <a:r>
              <a:rPr lang="ru-RU" sz="1800" b="0" dirty="0">
                <a:latin typeface="Helvetica Neue" panose="02000503000000020004"/>
              </a:rPr>
              <a:t> содержат операции, которые процессор в основном выполняет во время своей работы.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разработанного программного комплекса было проведено исследование </a:t>
            </a:r>
            <a:r>
              <a:rPr lang="ru-RU" sz="1000" b="0" dirty="0">
                <a:latin typeface="+mn-lt"/>
              </a:rPr>
              <a:t>быстродействия средств проектирования ПО.</a:t>
            </a:r>
            <a:r>
              <a:rPr lang="ru-RU" sz="1000" b="1" dirty="0">
                <a:latin typeface="+mn-lt"/>
              </a:rPr>
              <a:t> </a:t>
            </a: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коррелируют с результатами анализа средств проектирования ПО. Таким образом, </a:t>
            </a:r>
            <a:r>
              <a:rPr lang="ru-RU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200" b="0" dirty="0"/>
              <a:t>ля разработки эмулятора ядра </a:t>
            </a:r>
            <a:r>
              <a:rPr lang="en-US" sz="1200" b="0" dirty="0"/>
              <a:t>MIPS </a:t>
            </a:r>
            <a:r>
              <a:rPr lang="ru-RU" sz="1200" b="0" dirty="0"/>
              <a:t>выбрано средство проектирования ПО </a:t>
            </a:r>
            <a:r>
              <a:rPr lang="en-US" sz="1200" b="0" dirty="0"/>
              <a:t>Rust</a:t>
            </a:r>
            <a:r>
              <a:rPr lang="ru-RU" sz="1200" b="0" dirty="0"/>
              <a:t>, показавшее высокое быстродействие.</a:t>
            </a: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поддерживает архитектуру набора команд MIPS32, в нем реализовано 54 нативные и 74 псевдо-инструкции.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Здесь представлено сравнение декодирования инструкции в нескольких эмуляторах. Таким образом,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</a:t>
            </a:r>
            <a:r>
              <a:rPr lang="ru-RU" sz="2800" b="0" u="none" dirty="0"/>
              <a:t>абирающие популярность средства проектирования ПО позволяют уменьшить количество строк кода, необходимых для описание программной реализации, таким образом снижая трудозатраты на разработку ПО</a:t>
            </a:r>
          </a:p>
          <a:p>
            <a:br>
              <a:rPr lang="ru-RU" b="0" dirty="0">
                <a:effectLst/>
              </a:rPr>
            </a:b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были проведены испытания быстродействия эмуляторов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dirty="0"/>
              <a:t>Разработанный эмулятор </a:t>
            </a:r>
            <a:r>
              <a:rPr lang="en-US" b="0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none" dirty="0"/>
              <a:t>высокие результаты</a:t>
            </a:r>
            <a:r>
              <a:rPr lang="ru-RU" dirty="0"/>
              <a:t> </a:t>
            </a:r>
            <a:r>
              <a:rPr lang="en-US" dirty="0"/>
              <a:t>IPS</a:t>
            </a:r>
            <a:r>
              <a:rPr lang="ru-RU" dirty="0"/>
              <a:t> среди исследуемых решений.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/>
              <a:t>Использование набирающего популярность средства проектирования ПО </a:t>
            </a:r>
            <a:r>
              <a:rPr lang="en-US" b="0" dirty="0">
                <a:solidFill>
                  <a:schemeClr val="accent1"/>
                </a:solidFill>
              </a:rPr>
              <a:t>Rust</a:t>
            </a:r>
            <a:r>
              <a:rPr lang="ru-RU" b="0" dirty="0"/>
              <a:t> позволяет</a:t>
            </a:r>
            <a:r>
              <a:rPr lang="en-US" b="0" dirty="0"/>
              <a:t> </a:t>
            </a:r>
            <a:r>
              <a:rPr lang="ru-RU" b="0" dirty="0"/>
              <a:t>добиться </a:t>
            </a:r>
            <a:r>
              <a:rPr lang="ru-RU" b="0" u="none" dirty="0"/>
              <a:t>высокого быстродействия эмуляции </a:t>
            </a:r>
            <a:r>
              <a:rPr lang="ru-RU" b="0" dirty="0"/>
              <a:t>по сравнению с аналогами, разработанными с использованием традиционных средств, таких как </a:t>
            </a:r>
            <a:r>
              <a:rPr lang="en-US" b="0" dirty="0">
                <a:solidFill>
                  <a:srgbClr val="C00000"/>
                </a:solidFill>
              </a:rPr>
              <a:t>C/C++</a:t>
            </a:r>
            <a:endParaRPr lang="ru-RU" b="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проведена оценка </a:t>
            </a:r>
            <a:r>
              <a:rPr lang="en-US" dirty="0"/>
              <a:t>KSLOC </a:t>
            </a:r>
            <a:r>
              <a:rPr lang="ru-RU" dirty="0"/>
              <a:t>и количества человеко-месяцев. Разработанный эмулятора </a:t>
            </a:r>
            <a:r>
              <a:rPr lang="en-US" b="0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none" dirty="0"/>
              <a:t>низкие результаты </a:t>
            </a:r>
            <a:r>
              <a:rPr lang="ru-RU" dirty="0"/>
              <a:t>среди исследуемых решений.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/>
              <a:t>Таким образом, использование набирающего популярность средства проектирования ПО </a:t>
            </a:r>
            <a:r>
              <a:rPr lang="en-US" b="0" dirty="0">
                <a:solidFill>
                  <a:schemeClr val="accent1"/>
                </a:solidFill>
              </a:rPr>
              <a:t>Rust</a:t>
            </a:r>
            <a:r>
              <a:rPr lang="ru-RU" b="0" dirty="0"/>
              <a:t> позволяет</a:t>
            </a:r>
            <a:r>
              <a:rPr lang="en-US" b="0" dirty="0"/>
              <a:t> </a:t>
            </a:r>
            <a:r>
              <a:rPr lang="ru-RU" b="0" dirty="0"/>
              <a:t>добиться </a:t>
            </a:r>
            <a:r>
              <a:rPr lang="ru-RU" b="0" u="none" dirty="0"/>
              <a:t>уменьшения трудозатрат</a:t>
            </a:r>
            <a:r>
              <a:rPr lang="ru-RU" b="0" dirty="0"/>
              <a:t>, необходимых для реализации составляющих эмулируемой системы.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комплекса. Проведено исследование быстродействия современных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12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комплекса. Проведено исследование быстродействия современных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:r>
                  <a:rPr lang="ru-RU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≈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5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1200" dirty="0"/>
              </a:p>
              <a:p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387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</a:t>
            </a:r>
            <a:r>
              <a:rPr lang="ru-RU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и</a:t>
            </a:r>
            <a:r>
              <a:rPr lang="ru-RU" sz="1200" dirty="0">
                <a:solidFill>
                  <a:srgbClr val="000000"/>
                </a:solidFill>
              </a:rPr>
              <a:t>сследовании современных средств и методов проектирования ПО, а также их применении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публикации. ИЗ них несколько непосредственно по результатам проведенной работы.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34573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 процессе их разработки требуется проводить тестирование, отладку и динамический анализ ПО. Применение данных процессов является важным критерием для разработки надежного, отказоустойчивого и безопасного ВПО.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решений по эмуляции.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Выявлено, что </a:t>
            </a:r>
            <a:r>
              <a:rPr lang="ru-RU" sz="12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</a:t>
            </a:r>
            <a:r>
              <a:rPr lang="ru-RU" b="0" dirty="0"/>
              <a:t>рименяемые в существующих решениях средства проектирования ПО </a:t>
            </a:r>
            <a:r>
              <a:rPr lang="ru-RU" b="0" u="none" dirty="0"/>
              <a:t>не позволяют добиться высокого быстродействия эмуляции и низких трудозатрат на реализацию составляющих эмулируемой системы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основании этого был проведен обзор и анализ современных средств проектирования ПО.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1200" b="0" u="none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 для решения схожих задач средств разработки ПО, таких как </a:t>
            </a:r>
            <a:r>
              <a:rPr lang="ru-RU" sz="1200" b="0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1200" b="0" u="none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1200" b="0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1400" b="0" u="none" dirty="0">
              <a:solidFill>
                <a:schemeClr val="accent1"/>
              </a:solidFill>
              <a:effectLst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с применением определенного средства проектирования ПО использовались средние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исходного кода (</a:t>
            </a:r>
            <a:r>
              <a:rPr lang="en-US" sz="1200" b="0" i="0" u="none" dirty="0"/>
              <a:t>KSLOC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 функциональной точки по методу </a:t>
            </a:r>
            <a:r>
              <a:rPr lang="en-US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COCOMO II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Для снижения трудозатрат на разработку ПО предлагается использовать </a:t>
            </a:r>
            <a:r>
              <a:rPr lang="ru-RU" sz="1200" b="0" u="none" dirty="0"/>
              <a:t>набирающие популярность средства проектирования ПО с наименьшими </a:t>
            </a:r>
            <a:r>
              <a:rPr lang="ru-RU" sz="1200" b="0" dirty="0"/>
              <a:t>значениями </a:t>
            </a:r>
            <a:r>
              <a:rPr lang="en-US" sz="1200" b="0" i="0" u="none" dirty="0"/>
              <a:t>KSLOC</a:t>
            </a:r>
            <a:r>
              <a:rPr lang="ru-RU" sz="1200" b="0" i="0" u="none" dirty="0"/>
              <a:t> функциональной точки</a:t>
            </a:r>
            <a:endParaRPr lang="ru-RU" sz="1200" b="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цели в работе сформулированы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идентичным окружением для каждого измерения, снижением влияния процессов ОС и гибкой конфигурации измерений.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в виде программного комплекса. Проведение исследования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b="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</a:t>
            </a:r>
            <a:r>
              <a:rPr lang="ru-RU" sz="1200" b="0" u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200" b="0" u="none" dirty="0"/>
              <a:t>ыявлено отсутствие решения, поддерживающее все требуемые для проведения исследования быстродействия средств разработки ПО возможности, таких как снижение влияния процессов ОС, идентичное окружение, запуск множества повторений и гибкая конфигурация.</a:t>
            </a:r>
            <a:endParaRPr lang="ru-RU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96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Предложенная методика со всеми указанными возможностями представлена в виде алгоритма работы программного комплекса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</a:t>
            </a:r>
            <a:r>
              <a:rPr lang="ru-RU" sz="2000" u="sng" dirty="0"/>
              <a:t>гибкой конфигурации </a:t>
            </a:r>
            <a:r>
              <a:rPr lang="ru-RU" sz="2000" dirty="0"/>
              <a:t>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29750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D3D8C-259E-40B3-B8F4-3C96C792ED0A}"/>
              </a:ext>
            </a:extLst>
          </p:cNvPr>
          <p:cNvSpPr txBox="1"/>
          <p:nvPr/>
        </p:nvSpPr>
        <p:spPr>
          <a:xfrm>
            <a:off x="9372069" y="1423493"/>
            <a:ext cx="179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Значения представлены в секундах</a:t>
            </a:r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214911" y="4312661"/>
            <a:ext cx="4487863" cy="175432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24030" y="1223699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ПО, отличающаяся от существующих идентичным окружением для каждого измерения, снижением влияния процессов ОС и гибкой конфигурацией измерений.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комплекса. Проведено исследование быстродействия современных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3"/>
                <a:stretch>
                  <a:fillRect l="-725" t="-1430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 эмуляции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EB6520-93F0-43F9-8BE3-7D626FE751D4}"/>
              </a:ext>
            </a:extLst>
          </p:cNvPr>
          <p:cNvSpPr/>
          <p:nvPr/>
        </p:nvSpPr>
        <p:spPr>
          <a:xfrm>
            <a:off x="1504335" y="5061646"/>
            <a:ext cx="5663381" cy="13627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1555E-0136-40E0-89E1-945CFDC63646}"/>
              </a:ext>
            </a:extLst>
          </p:cNvPr>
          <p:cNvSpPr txBox="1"/>
          <p:nvPr/>
        </p:nvSpPr>
        <p:spPr>
          <a:xfrm>
            <a:off x="1474341" y="5020351"/>
            <a:ext cx="361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Набирающие популярность средства </a:t>
            </a:r>
          </a:p>
          <a:p>
            <a:r>
              <a:rPr lang="ru-RU" sz="1600" i="1" dirty="0"/>
              <a:t>проектирования ПО</a:t>
            </a:r>
          </a:p>
        </p:txBody>
      </p:sp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99249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12098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0580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</a:t>
            </a:r>
            <a:r>
              <a:rPr lang="ru-RU" sz="2000" b="1" u="sng" dirty="0"/>
              <a:t>набирающие популярность</a:t>
            </a:r>
            <a:r>
              <a:rPr lang="ru-RU" sz="2000" b="1" dirty="0"/>
              <a:t> средства проектирования ПО с </a:t>
            </a:r>
            <a:r>
              <a:rPr lang="ru-RU" sz="2000" b="1" u="sng" dirty="0"/>
              <a:t>наименьшими</a:t>
            </a:r>
            <a:r>
              <a:rPr lang="ru-RU" sz="2000" b="1" dirty="0"/>
              <a:t>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идентичным окружением для каждого измерения, снижением влияния процессов ОС и гибкой конфигурации измерений.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современных средств проектирования ПО в виде программного комплекса. Проведение исследования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A9569-3726-403F-933B-A1E94E0A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9AC7F-1197-4294-BFE9-3C14E405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Существующие решения измерения быстродействия средств проектирования ПО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F1D70-1F88-4530-AED0-980F8946EDD6}"/>
              </a:ext>
            </a:extLst>
          </p:cNvPr>
          <p:cNvSpPr txBox="1">
            <a:spLocks/>
          </p:cNvSpPr>
          <p:nvPr/>
        </p:nvSpPr>
        <p:spPr>
          <a:xfrm>
            <a:off x="229969" y="1120708"/>
            <a:ext cx="7606944" cy="556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mamchyts</a:t>
            </a:r>
            <a:r>
              <a:rPr lang="en-US" sz="1900" b="1" dirty="0"/>
              <a:t>/benchmark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2. </a:t>
            </a:r>
            <a:r>
              <a:rPr lang="en-US" sz="1900" b="1" dirty="0"/>
              <a:t>hanabi1224/Programming-Language-Benchmarks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обширный набор средств проектирования ПО, возможность снижения влияния посторонних процессов, происходящих в ОС 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конфигурации исследования и возможности запуска множества последовательностей измерений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benchmarksgame</a:t>
            </a:r>
            <a:r>
              <a:rPr lang="en-US" sz="1900" b="1" dirty="0"/>
              <a:t>-team/</a:t>
            </a:r>
            <a:r>
              <a:rPr lang="en-US" sz="1900" b="1" dirty="0" err="1"/>
              <a:t>benchmarksgame</a:t>
            </a:r>
            <a:endParaRPr lang="ru-RU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4. </a:t>
            </a:r>
            <a:r>
              <a:rPr lang="en-US" sz="1900" b="1" dirty="0" err="1"/>
              <a:t>EntityFX</a:t>
            </a:r>
            <a:r>
              <a:rPr lang="en-US" sz="1900" b="1" dirty="0"/>
              <a:t>/</a:t>
            </a:r>
            <a:r>
              <a:rPr lang="en-US" sz="1900" b="1" dirty="0" err="1"/>
              <a:t>EntityFX</a:t>
            </a:r>
            <a:r>
              <a:rPr lang="en-US" sz="1900" b="1" dirty="0"/>
              <a:t>-Bench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</a:t>
            </a:r>
            <a:r>
              <a:rPr lang="ru-RU" sz="1900" dirty="0"/>
              <a:t> большое количество реализованных алгоритмов для измерений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влияние посторонних процессов ОС на измерения и отсутствие идентичного окружения для каждого измерения 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5. </a:t>
            </a:r>
            <a:r>
              <a:rPr lang="en-US" sz="1900" b="1" dirty="0" err="1"/>
              <a:t>nordlow</a:t>
            </a:r>
            <a:r>
              <a:rPr lang="en-US" sz="1900" b="1" dirty="0"/>
              <a:t>/compiler-benchmark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запуск множества последовательностей измерений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возможности конфигурации исследования и возможности снижения влияния посторонних процессов ОС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8D53B-D2FA-4366-98CC-AB8E2D35606C}"/>
              </a:ext>
            </a:extLst>
          </p:cNvPr>
          <p:cNvSpPr txBox="1"/>
          <p:nvPr/>
        </p:nvSpPr>
        <p:spPr>
          <a:xfrm>
            <a:off x="7909845" y="1120708"/>
            <a:ext cx="4052186" cy="464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dirty="0"/>
              <a:t>Выявлено </a:t>
            </a:r>
            <a:r>
              <a:rPr lang="ru-RU" sz="1900" b="1" u="sng" dirty="0"/>
              <a:t>отсутствие решения</a:t>
            </a:r>
            <a:r>
              <a:rPr lang="ru-RU" sz="1900" dirty="0"/>
              <a:t>, поддерживающее все требуемые для проведения исследования быстродействия средств разработки ПО возможности: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снижение влияния процессов, происходящих в ОС на измерение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создание идентичного окружения для каждого измерения для снижения влияния </a:t>
            </a:r>
            <a:r>
              <a:rPr lang="en-US" sz="1900" dirty="0"/>
              <a:t>JIT</a:t>
            </a:r>
            <a:r>
              <a:rPr lang="ru-RU" sz="1900" dirty="0"/>
              <a:t> компиляции при выполнении множества измерений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запуск множества повторений измерения для снижения случайной погрешности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гибкая конфигурация измерений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87AB6-3C69-454D-9138-C608A4862A19}"/>
              </a:ext>
            </a:extLst>
          </p:cNvPr>
          <p:cNvCxnSpPr>
            <a:cxnSpLocks/>
          </p:cNvCxnSpPr>
          <p:nvPr/>
        </p:nvCxnSpPr>
        <p:spPr>
          <a:xfrm>
            <a:off x="7815237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разрабатываемого программного комплекса</a:t>
            </a:r>
            <a:endParaRPr lang="ru-RU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94724D-FB88-4433-81C0-83DBA3E9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0" y="992946"/>
            <a:ext cx="9722420" cy="5741519"/>
          </a:xfrm>
        </p:spPr>
      </p:pic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5275</TotalTime>
  <Words>3213</Words>
  <Application>Microsoft Office PowerPoint</Application>
  <PresentationFormat>Widescreen</PresentationFormat>
  <Paragraphs>369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 эмуляции</vt:lpstr>
      <vt:lpstr>Обзор средств проектирования ПО</vt:lpstr>
      <vt:lpstr>Обзор средств проектирования ПО</vt:lpstr>
      <vt:lpstr>Решаемые задачи</vt:lpstr>
      <vt:lpstr>Существующие решения измерения быстродействия средств проектирования ПО</vt:lpstr>
      <vt:lpstr>Алгоритм разрабатываемого программного комплекса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490</cp:revision>
  <dcterms:created xsi:type="dcterms:W3CDTF">2021-05-29T20:28:04Z</dcterms:created>
  <dcterms:modified xsi:type="dcterms:W3CDTF">2024-04-14T22:26:36Z</dcterms:modified>
</cp:coreProperties>
</file>